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61" r:id="rId4"/>
    <p:sldId id="262" r:id="rId5"/>
    <p:sldId id="263" r:id="rId6"/>
    <p:sldId id="267" r:id="rId7"/>
    <p:sldId id="265" r:id="rId8"/>
    <p:sldId id="270" r:id="rId9"/>
    <p:sldId id="271" r:id="rId10"/>
    <p:sldId id="272" r:id="rId11"/>
    <p:sldId id="266" r:id="rId12"/>
    <p:sldId id="273" r:id="rId13"/>
    <p:sldId id="268" r:id="rId14"/>
    <p:sldId id="269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FA59B-EE5D-4961-B6A6-5D05054BF2BC}" v="1" dt="2025-02-12T20:41:53.94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chowdary0766@gmail.com" userId="1540837e8c655218" providerId="LiveId" clId="{D07ACBD2-B756-4D9A-B629-C8F15E52EC2A}"/>
    <pc:docChg chg="undo custSel addSld delSld modSld">
      <pc:chgData name="hemanthchowdary0766@gmail.com" userId="1540837e8c655218" providerId="LiveId" clId="{D07ACBD2-B756-4D9A-B629-C8F15E52EC2A}" dt="2025-02-12T22:29:53.006" v="10" actId="14100"/>
      <pc:docMkLst>
        <pc:docMk/>
      </pc:docMkLst>
      <pc:sldChg chg="modSp mod">
        <pc:chgData name="hemanthchowdary0766@gmail.com" userId="1540837e8c655218" providerId="LiveId" clId="{D07ACBD2-B756-4D9A-B629-C8F15E52EC2A}" dt="2025-02-12T22:01:19.325" v="7" actId="20577"/>
        <pc:sldMkLst>
          <pc:docMk/>
          <pc:sldMk cId="1848256825" sldId="261"/>
        </pc:sldMkLst>
        <pc:spChg chg="mod">
          <ac:chgData name="hemanthchowdary0766@gmail.com" userId="1540837e8c655218" providerId="LiveId" clId="{D07ACBD2-B756-4D9A-B629-C8F15E52EC2A}" dt="2025-02-12T22:01:19.325" v="7" actId="20577"/>
          <ac:spMkLst>
            <pc:docMk/>
            <pc:sldMk cId="1848256825" sldId="261"/>
            <ac:spMk id="4" creationId="{9B759119-DDAC-C6FF-B5FF-1146D620A074}"/>
          </ac:spMkLst>
        </pc:spChg>
      </pc:sldChg>
      <pc:sldChg chg="modSp mod">
        <pc:chgData name="hemanthchowdary0766@gmail.com" userId="1540837e8c655218" providerId="LiveId" clId="{D07ACBD2-B756-4D9A-B629-C8F15E52EC2A}" dt="2025-02-12T22:12:36.887" v="8" actId="20577"/>
        <pc:sldMkLst>
          <pc:docMk/>
          <pc:sldMk cId="880705590" sldId="262"/>
        </pc:sldMkLst>
        <pc:spChg chg="mod">
          <ac:chgData name="hemanthchowdary0766@gmail.com" userId="1540837e8c655218" providerId="LiveId" clId="{D07ACBD2-B756-4D9A-B629-C8F15E52EC2A}" dt="2025-02-12T22:12:36.887" v="8" actId="20577"/>
          <ac:spMkLst>
            <pc:docMk/>
            <pc:sldMk cId="880705590" sldId="262"/>
            <ac:spMk id="3" creationId="{00000000-0000-0000-0000-000000000000}"/>
          </ac:spMkLst>
        </pc:spChg>
      </pc:sldChg>
      <pc:sldChg chg="modSp mod">
        <pc:chgData name="hemanthchowdary0766@gmail.com" userId="1540837e8c655218" providerId="LiveId" clId="{D07ACBD2-B756-4D9A-B629-C8F15E52EC2A}" dt="2025-02-12T22:29:53.006" v="10" actId="14100"/>
        <pc:sldMkLst>
          <pc:docMk/>
          <pc:sldMk cId="2249699226" sldId="263"/>
        </pc:sldMkLst>
        <pc:picChg chg="mod">
          <ac:chgData name="hemanthchowdary0766@gmail.com" userId="1540837e8c655218" providerId="LiveId" clId="{D07ACBD2-B756-4D9A-B629-C8F15E52EC2A}" dt="2025-02-12T22:29:53.006" v="10" actId="14100"/>
          <ac:picMkLst>
            <pc:docMk/>
            <pc:sldMk cId="2249699226" sldId="263"/>
            <ac:picMk id="22" creationId="{3ED3B0A0-CA77-100B-EA47-DC8A259C6A99}"/>
          </ac:picMkLst>
        </pc:picChg>
      </pc:sldChg>
      <pc:sldChg chg="new del">
        <pc:chgData name="hemanthchowdary0766@gmail.com" userId="1540837e8c655218" providerId="LiveId" clId="{D07ACBD2-B756-4D9A-B629-C8F15E52EC2A}" dt="2025-02-12T21:51:58.583" v="2" actId="47"/>
        <pc:sldMkLst>
          <pc:docMk/>
          <pc:sldMk cId="3608183448" sldId="277"/>
        </pc:sldMkLst>
      </pc:sldChg>
      <pc:sldChg chg="new del">
        <pc:chgData name="hemanthchowdary0766@gmail.com" userId="1540837e8c655218" providerId="LiveId" clId="{D07ACBD2-B756-4D9A-B629-C8F15E52EC2A}" dt="2025-02-12T21:55:35.440" v="6" actId="680"/>
        <pc:sldMkLst>
          <pc:docMk/>
          <pc:sldMk cId="4179169676" sldId="277"/>
        </pc:sldMkLst>
      </pc:sldChg>
      <pc:sldChg chg="new del">
        <pc:chgData name="hemanthchowdary0766@gmail.com" userId="1540837e8c655218" providerId="LiveId" clId="{D07ACBD2-B756-4D9A-B629-C8F15E52EC2A}" dt="2025-02-12T21:55:34.824" v="5" actId="680"/>
        <pc:sldMkLst>
          <pc:docMk/>
          <pc:sldMk cId="2834407802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2/12/2025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2/12/2025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5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2/12/2025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2/12/2025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2/12/2025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San Francisco Auto Rental (SAR)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sz="2400" b="1" kern="100" dirty="0">
                <a:effectLst/>
                <a:latin typeface="Bahnschrif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Hemanth Matta</a:t>
            </a:r>
            <a:endParaRPr lang="en-IN" sz="2400" kern="100" dirty="0">
              <a:effectLst/>
              <a:latin typeface="Bahnschrift" panose="020B0502040204020203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2400" b="1" kern="100" dirty="0">
                <a:effectLst/>
                <a:latin typeface="Bahnschrif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CSDA 6010 DATA ANALYTICS PRACTICUM</a:t>
            </a:r>
            <a:endParaRPr lang="en-IN" sz="2400" kern="100" dirty="0">
              <a:effectLst/>
              <a:latin typeface="Bahnschrift" panose="020B0502040204020203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  <p:pic>
        <p:nvPicPr>
          <p:cNvPr id="5" name="Graphic 4" descr="Car">
            <a:extLst>
              <a:ext uri="{FF2B5EF4-FFF2-40B4-BE49-F238E27FC236}">
                <a16:creationId xmlns:a16="http://schemas.microsoft.com/office/drawing/2014/main" id="{B03FD360-DCB2-1CC0-A19A-1F1A10139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9715" y="3137642"/>
            <a:ext cx="1670755" cy="167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B8318-9F05-E75D-B93E-BFF01A4D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8840" cy="3395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50DAA5-C813-BF77-0408-C963C616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135" y="0"/>
            <a:ext cx="4572396" cy="3395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4714A-6CBA-8E89-B3D6-30F93E017B91}"/>
              </a:ext>
            </a:extLst>
          </p:cNvPr>
          <p:cNvSpPr txBox="1"/>
          <p:nvPr/>
        </p:nvSpPr>
        <p:spPr>
          <a:xfrm>
            <a:off x="0" y="34622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DIMENSION REDUCTION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4261C-18AE-24AD-6D14-14BAB114FFD7}"/>
              </a:ext>
            </a:extLst>
          </p:cNvPr>
          <p:cNvSpPr txBox="1"/>
          <p:nvPr/>
        </p:nvSpPr>
        <p:spPr>
          <a:xfrm>
            <a:off x="0" y="3831567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row_id</a:t>
            </a:r>
            <a:r>
              <a:rPr lang="en-US" dirty="0"/>
              <a:t> and </a:t>
            </a:r>
            <a:r>
              <a:rPr lang="en-US" dirty="0" err="1"/>
              <a:t>user_id</a:t>
            </a:r>
            <a:r>
              <a:rPr lang="en-US" dirty="0"/>
              <a:t>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67177-7167-1D35-44B9-ADA5B2FB68B1}"/>
              </a:ext>
            </a:extLst>
          </p:cNvPr>
          <p:cNvSpPr txBox="1"/>
          <p:nvPr/>
        </p:nvSpPr>
        <p:spPr>
          <a:xfrm>
            <a:off x="0" y="4200899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travel_type_id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7013A-C251-3A3E-23AA-2AA36ECD233B}"/>
              </a:ext>
            </a:extLst>
          </p:cNvPr>
          <p:cNvSpPr txBox="1"/>
          <p:nvPr/>
        </p:nvSpPr>
        <p:spPr>
          <a:xfrm>
            <a:off x="0" y="4560164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from_area_id</a:t>
            </a:r>
            <a:r>
              <a:rPr lang="en-US" dirty="0"/>
              <a:t> and </a:t>
            </a:r>
            <a:r>
              <a:rPr lang="en-US" dirty="0" err="1"/>
              <a:t>to_area_id</a:t>
            </a:r>
            <a:r>
              <a:rPr lang="en-US" dirty="0"/>
              <a:t>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4610A-6709-B097-E401-83E5FAA9D61A}"/>
              </a:ext>
            </a:extLst>
          </p:cNvPr>
          <p:cNvSpPr txBox="1"/>
          <p:nvPr/>
        </p:nvSpPr>
        <p:spPr>
          <a:xfrm>
            <a:off x="0" y="4939563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from_lat</a:t>
            </a:r>
            <a:r>
              <a:rPr lang="en-US" dirty="0"/>
              <a:t>, </a:t>
            </a:r>
            <a:r>
              <a:rPr lang="en-US" dirty="0" err="1"/>
              <a:t>from_long</a:t>
            </a:r>
            <a:r>
              <a:rPr lang="en-US" dirty="0"/>
              <a:t>, </a:t>
            </a:r>
            <a:r>
              <a:rPr lang="en-US" dirty="0" err="1"/>
              <a:t>to_lat</a:t>
            </a:r>
            <a:r>
              <a:rPr lang="en-US" dirty="0"/>
              <a:t>, and </a:t>
            </a:r>
            <a:r>
              <a:rPr lang="en-US" dirty="0" err="1"/>
              <a:t>to_long</a:t>
            </a:r>
            <a:r>
              <a:rPr lang="en-US" dirty="0"/>
              <a:t>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BFFB9-96C3-57B7-4C2C-078759758C44}"/>
              </a:ext>
            </a:extLst>
          </p:cNvPr>
          <p:cNvSpPr txBox="1"/>
          <p:nvPr/>
        </p:nvSpPr>
        <p:spPr>
          <a:xfrm>
            <a:off x="0" y="5308895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booking_created</a:t>
            </a:r>
            <a:r>
              <a:rPr lang="en-US" dirty="0"/>
              <a:t>, </a:t>
            </a:r>
            <a:r>
              <a:rPr lang="en-US" dirty="0" err="1"/>
              <a:t>from_date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1404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66343"/>
            <a:ext cx="10553192" cy="136211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 : Logistic Regression, Decision Tree, and Random Forest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E87AF-F5DE-F238-50C9-6C4BCC571CBD}"/>
              </a:ext>
            </a:extLst>
          </p:cNvPr>
          <p:cNvSpPr txBox="1"/>
          <p:nvPr/>
        </p:nvSpPr>
        <p:spPr>
          <a:xfrm>
            <a:off x="101600" y="19035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PARTITION:</a:t>
            </a:r>
          </a:p>
          <a:p>
            <a:r>
              <a:rPr lang="en-US" dirty="0"/>
              <a:t>	A 70-15-15 split balances training, validation, and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F15DD-E185-1BE9-FC3E-332CD604A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5" y="2549899"/>
            <a:ext cx="5944115" cy="1603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539D9-740C-5294-8B72-08A5204D1F32}"/>
              </a:ext>
            </a:extLst>
          </p:cNvPr>
          <p:cNvSpPr txBox="1"/>
          <p:nvPr/>
        </p:nvSpPr>
        <p:spPr>
          <a:xfrm>
            <a:off x="177542" y="430810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Balancing:</a:t>
            </a:r>
          </a:p>
          <a:p>
            <a:r>
              <a:rPr lang="en-US" dirty="0"/>
              <a:t>Our training data consists of 5,090 records where car cancellation is "0" and only 466 records where car cancellation is "1,"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90EA48-A69A-51E9-C728-7F85DEBD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3" y="5508431"/>
            <a:ext cx="3749557" cy="779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AC3EB-18F5-A01F-74E6-93D597C95151}"/>
              </a:ext>
            </a:extLst>
          </p:cNvPr>
          <p:cNvSpPr txBox="1"/>
          <p:nvPr/>
        </p:nvSpPr>
        <p:spPr>
          <a:xfrm>
            <a:off x="7052734" y="1903568"/>
            <a:ext cx="3750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Correlation in between attributes: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4D92D2-6A4A-F403-0D80-DB6C65F5B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899" y="2277519"/>
            <a:ext cx="3827501" cy="29718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988ED-2D11-C0EB-E2C7-97FF6FD175B7}"/>
              </a:ext>
            </a:extLst>
          </p:cNvPr>
          <p:cNvSpPr txBox="1"/>
          <p:nvPr/>
        </p:nvSpPr>
        <p:spPr>
          <a:xfrm>
            <a:off x="7281334" y="5404150"/>
            <a:ext cx="491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online_booking</a:t>
            </a:r>
            <a:r>
              <a:rPr lang="en-US" dirty="0"/>
              <a:t> and </a:t>
            </a:r>
            <a:r>
              <a:rPr lang="en-US" dirty="0" err="1"/>
              <a:t>in_person_booking</a:t>
            </a:r>
            <a:r>
              <a:rPr lang="en-US" dirty="0"/>
              <a:t> show a very high negative correlation of -0.906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64AAAB-45BD-ACD7-273C-15BF2EDF6356}"/>
              </a:ext>
            </a:extLst>
          </p:cNvPr>
          <p:cNvSpPr txBox="1"/>
          <p:nvPr/>
        </p:nvSpPr>
        <p:spPr>
          <a:xfrm>
            <a:off x="7281334" y="6068491"/>
            <a:ext cx="4910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booking_month</a:t>
            </a:r>
            <a:r>
              <a:rPr lang="en-US" dirty="0"/>
              <a:t> and </a:t>
            </a:r>
            <a:r>
              <a:rPr lang="en-US" dirty="0" err="1"/>
              <a:t>from_month</a:t>
            </a:r>
            <a:r>
              <a:rPr lang="en-US" dirty="0"/>
              <a:t> exhibit a perfect correlation of 1.000</a:t>
            </a:r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7C316-FBE8-9CE0-8680-09C2EEA3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5" y="1180072"/>
            <a:ext cx="3414056" cy="4176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DC6A6F-A7A5-EC54-73AA-29157E6D0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63" y="1180072"/>
            <a:ext cx="3401863" cy="417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89AB3E-8754-6089-0A02-990B549E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028" y="1180072"/>
            <a:ext cx="3569372" cy="4176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449B9-5CB4-174F-BB84-8DB86F253FBB}"/>
              </a:ext>
            </a:extLst>
          </p:cNvPr>
          <p:cNvSpPr txBox="1"/>
          <p:nvPr/>
        </p:nvSpPr>
        <p:spPr>
          <a:xfrm>
            <a:off x="7886028" y="636600"/>
            <a:ext cx="3923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Random forest: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6670D-675D-964C-4957-D3FA12CD2236}"/>
              </a:ext>
            </a:extLst>
          </p:cNvPr>
          <p:cNvSpPr txBox="1"/>
          <p:nvPr/>
        </p:nvSpPr>
        <p:spPr>
          <a:xfrm>
            <a:off x="3945467" y="6027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Logistic regression: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AAE79-4AB2-2DDC-9EC2-E8D5C2816F49}"/>
              </a:ext>
            </a:extLst>
          </p:cNvPr>
          <p:cNvSpPr txBox="1"/>
          <p:nvPr/>
        </p:nvSpPr>
        <p:spPr>
          <a:xfrm>
            <a:off x="296333" y="5559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Decision tree:</a:t>
            </a:r>
          </a:p>
        </p:txBody>
      </p:sp>
    </p:spTree>
    <p:extLst>
      <p:ext uri="{BB962C8B-B14F-4D97-AF65-F5344CB8AC3E}">
        <p14:creationId xmlns:p14="http://schemas.microsoft.com/office/powerpoint/2010/main" val="42029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B282A-18BB-9E5E-570B-1F5B66AC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134" y="2275327"/>
            <a:ext cx="3225064" cy="4017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55867B-FD76-D9EA-0F9D-44E06744CC9B}"/>
              </a:ext>
            </a:extLst>
          </p:cNvPr>
          <p:cNvSpPr txBox="1"/>
          <p:nvPr/>
        </p:nvSpPr>
        <p:spPr>
          <a:xfrm>
            <a:off x="372533" y="22753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enhance the performance of the logistic regression model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9D1B3-31A8-6D0C-144E-3B2CC6DC1D99}"/>
              </a:ext>
            </a:extLst>
          </p:cNvPr>
          <p:cNvSpPr txBox="1"/>
          <p:nvPr/>
        </p:nvSpPr>
        <p:spPr>
          <a:xfrm>
            <a:off x="372533" y="2921658"/>
            <a:ext cx="6024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classification threshold was adjusted to 0.4 instead of the default 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55AD3-4734-76D8-57CF-43DB12D322B5}"/>
              </a:ext>
            </a:extLst>
          </p:cNvPr>
          <p:cNvSpPr txBox="1"/>
          <p:nvPr/>
        </p:nvSpPr>
        <p:spPr>
          <a:xfrm>
            <a:off x="376767" y="38911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 sensitivity of 80.41%, the model successfully detects a large proportion of actual cancellations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1EFB72-0147-826F-A9BD-CB0AB3ED11E6}"/>
              </a:ext>
            </a:extLst>
          </p:cNvPr>
          <p:cNvSpPr txBox="1"/>
          <p:nvPr/>
        </p:nvSpPr>
        <p:spPr>
          <a:xfrm>
            <a:off x="372533" y="47737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prioritizing higher sensitivity is a strategic decision for minimizing cancellations.</a:t>
            </a: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06E86-4FB6-47BA-8411-F4C3D04E9BB7}"/>
              </a:ext>
            </a:extLst>
          </p:cNvPr>
          <p:cNvSpPr txBox="1"/>
          <p:nvPr/>
        </p:nvSpPr>
        <p:spPr>
          <a:xfrm>
            <a:off x="626533" y="2586335"/>
            <a:ext cx="873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improving the model, the sensitivity increased to 80.41%, which aligns with the analytical goal of accurately predicting ride cancellations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7553F-1B5F-BFC8-D85F-06F44EDA0D2F}"/>
              </a:ext>
            </a:extLst>
          </p:cNvPr>
          <p:cNvSpPr txBox="1"/>
          <p:nvPr/>
        </p:nvSpPr>
        <p:spPr>
          <a:xfrm>
            <a:off x="762000" y="3618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Factors Influencing Cancellations: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A0A89-9182-FF28-BBD9-CCB9EC0DE925}"/>
              </a:ext>
            </a:extLst>
          </p:cNvPr>
          <p:cNvSpPr txBox="1"/>
          <p:nvPr/>
        </p:nvSpPr>
        <p:spPr>
          <a:xfrm>
            <a:off x="1356360" y="39905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Booking Platform: Online Booking and Mobile Site Booking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9C443-2A16-1651-4165-6DC833608435}"/>
              </a:ext>
            </a:extLst>
          </p:cNvPr>
          <p:cNvSpPr txBox="1"/>
          <p:nvPr/>
        </p:nvSpPr>
        <p:spPr>
          <a:xfrm>
            <a:off x="1356360" y="43598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 Cancellation Hours: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260C1-DF28-1409-D718-329278B3007B}"/>
              </a:ext>
            </a:extLst>
          </p:cNvPr>
          <p:cNvSpPr txBox="1"/>
          <p:nvPr/>
        </p:nvSpPr>
        <p:spPr>
          <a:xfrm>
            <a:off x="3996266" y="43614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 PM and 9 PM (</a:t>
            </a:r>
            <a:r>
              <a:rPr lang="en-US" dirty="0" err="1"/>
              <a:t>from_time</a:t>
            </a:r>
            <a:r>
              <a:rPr lang="en-US" dirty="0"/>
              <a:t>),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30DC6-0235-1FAE-91C8-37757196BCD9}"/>
              </a:ext>
            </a:extLst>
          </p:cNvPr>
          <p:cNvSpPr txBox="1"/>
          <p:nvPr/>
        </p:nvSpPr>
        <p:spPr>
          <a:xfrm>
            <a:off x="1373294" y="47630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Traveled: Longer distances correlate with higher cancellation rates </a:t>
            </a:r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0145-50B8-B742-6458-401D0AE4B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199" y="1943842"/>
            <a:ext cx="8500062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815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160" y="681038"/>
            <a:ext cx="9628632" cy="1362113"/>
          </a:xfrm>
        </p:spPr>
        <p:txBody>
          <a:bodyPr/>
          <a:lstStyle/>
          <a:p>
            <a:r>
              <a:rPr lang="en-IN" sz="3200" b="1" dirty="0"/>
              <a:t> INTRODUCTION</a:t>
            </a:r>
            <a:br>
              <a:rPr lang="en-IN" sz="3200" b="1" dirty="0"/>
            </a:b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421562" y="2473553"/>
            <a:ext cx="9628632" cy="3986213"/>
          </a:xfrm>
        </p:spPr>
        <p:txBody>
          <a:bodyPr/>
          <a:lstStyle/>
          <a:p>
            <a:pPr algn="just"/>
            <a:r>
              <a:rPr lang="en-US" sz="2400" b="1" dirty="0"/>
              <a:t>Company Overview: </a:t>
            </a:r>
            <a:r>
              <a:rPr lang="en-US" dirty="0"/>
              <a:t>San Francisco Auto Rental (SAR) is a transportation company offering short-term vehicle rentals to customers. It provides various ride booking options to cater to different customer needs.</a:t>
            </a:r>
          </a:p>
          <a:p>
            <a:pPr algn="just"/>
            <a:r>
              <a:rPr lang="en-US" sz="2400" b="1" dirty="0"/>
              <a:t>Services Offered: </a:t>
            </a:r>
            <a:r>
              <a:rPr lang="en-US" dirty="0"/>
              <a:t>SAR offers flexible ride options, including point-to-point, hourly rentals, and long-distance travel, aiming to provide convenient transportation solutions.</a:t>
            </a:r>
          </a:p>
          <a:p>
            <a:pPr algn="just"/>
            <a:r>
              <a:rPr lang="en-US" sz="2400" b="1" dirty="0"/>
              <a:t>Business Challenge: </a:t>
            </a:r>
            <a:r>
              <a:rPr lang="en-US" dirty="0"/>
              <a:t>Despite efforts like online booking, SAR faces ongoing ride cancellations, leading to customer dissatisfaction and lost revenue.</a:t>
            </a:r>
            <a:endParaRPr lang="en-IN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PROBLEM AND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59119-DDAC-C6FF-B5FF-1146D620A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533" y="3072156"/>
            <a:ext cx="9902230" cy="2354978"/>
          </a:xfrm>
        </p:spPr>
        <p:txBody>
          <a:bodyPr/>
          <a:lstStyle/>
          <a:p>
            <a:r>
              <a:rPr lang="en-US" b="1" dirty="0"/>
              <a:t>Problem: </a:t>
            </a:r>
            <a:r>
              <a:rPr lang="en-US" dirty="0"/>
              <a:t>SAR faces driver are cancelling the rides, leading to customer dissatisfaction.</a:t>
            </a:r>
          </a:p>
          <a:p>
            <a:r>
              <a:rPr lang="en-US" b="1" dirty="0"/>
              <a:t>Goal: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Find whether a new ride will get cancelled.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Find out what are the factors that are significant in the ride cancellations.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GOAL AND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7066" y="2356701"/>
            <a:ext cx="9841725" cy="4034955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Predict cancellations: </a:t>
            </a:r>
            <a:r>
              <a:rPr lang="en-US" dirty="0"/>
              <a:t>Build a model that should predict if the ride is likely to be cancelled in the future. </a:t>
            </a:r>
          </a:p>
          <a:p>
            <a:pPr algn="just"/>
            <a:r>
              <a:rPr lang="en-US" b="1" dirty="0"/>
              <a:t>Identify patterns in cancellations: </a:t>
            </a:r>
            <a:r>
              <a:rPr lang="en-US" dirty="0"/>
              <a:t>Look for trends and patterns, such as which types of bookings or timings are more likely to be canceled.</a:t>
            </a:r>
          </a:p>
          <a:p>
            <a:pPr algn="just"/>
            <a:r>
              <a:rPr lang="en-US" b="1" dirty="0"/>
              <a:t>Approach: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Data preprocessing (handling missing values, feature engineering).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 Build and evaluate machine learning models.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Measure model performance using key metrics (accuracy, sensitivity, specificity, precision, etc.).</a:t>
            </a:r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457"/>
          </a:xfrm>
        </p:spPr>
        <p:txBody>
          <a:bodyPr/>
          <a:lstStyle/>
          <a:p>
            <a:r>
              <a:rPr lang="en-US" dirty="0"/>
              <a:t>DATA EXPLORATION AND PREPROCESSING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59D2F-BAC0-ABE5-2A1A-08CB41EC8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98955"/>
            <a:ext cx="9628632" cy="440266"/>
          </a:xfrm>
        </p:spPr>
        <p:txBody>
          <a:bodyPr/>
          <a:lstStyle/>
          <a:p>
            <a:r>
              <a:rPr lang="en-US" dirty="0"/>
              <a:t>The SAR company provided the data set having 10000 records with 19 attributes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C499B0-D9A0-BF32-D74C-09EA66A6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685"/>
          <a:stretch/>
        </p:blipFill>
        <p:spPr>
          <a:xfrm>
            <a:off x="0" y="2231831"/>
            <a:ext cx="6411917" cy="26800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9699CC-DC89-C4F4-7759-C75DCFB4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166" y="3653579"/>
            <a:ext cx="4376294" cy="23831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D3B0A0-CA77-100B-EA47-DC8A259C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5412"/>
            <a:ext cx="3691808" cy="18001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C4B5F9-9456-04FC-FAC9-9D0B0C0E10AE}"/>
              </a:ext>
            </a:extLst>
          </p:cNvPr>
          <p:cNvSpPr txBox="1"/>
          <p:nvPr/>
        </p:nvSpPr>
        <p:spPr>
          <a:xfrm>
            <a:off x="6747933" y="2380734"/>
            <a:ext cx="4284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•Total Users: 6,043 users.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One-Time Users: 5,841 users booked only 1 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7CAED-3439-DBC5-63EA-2B8F3B2D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66533" cy="2807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8DB7FC-6FAE-16D0-7BE7-1C277D60E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00" y="0"/>
            <a:ext cx="3175167" cy="2807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7B416-40D2-068B-2EA1-4C068A17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897" y="0"/>
            <a:ext cx="5493103" cy="2280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07EBD-772E-AD87-B021-6944695BE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736" y="2280332"/>
            <a:ext cx="5479264" cy="2280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BF56D-E719-C398-50A3-B53445A2A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058" y="4560664"/>
            <a:ext cx="5506942" cy="2297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1E0DF-FF79-1832-99D4-E3B0E7E48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29000"/>
            <a:ext cx="3166533" cy="2651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1C94C-5C9C-6F0D-B3EF-6E4FA54F8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802" y="3429000"/>
            <a:ext cx="3147693" cy="26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E8F3B3-DBEE-5DFC-9A42-EFAB9CC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8" y="2565056"/>
            <a:ext cx="5213003" cy="3201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73525-908E-D483-7C2B-13E1B50B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321" y="1965138"/>
            <a:ext cx="5230821" cy="1963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D96F4-399A-E474-8384-AD88A747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548" y="4237991"/>
            <a:ext cx="5328366" cy="2341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062A5D-DFFF-C30D-EAFB-9892EB9AEB28}"/>
              </a:ext>
            </a:extLst>
          </p:cNvPr>
          <p:cNvSpPr txBox="1"/>
          <p:nvPr/>
        </p:nvSpPr>
        <p:spPr>
          <a:xfrm>
            <a:off x="7877907" y="3903722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Point to point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1C42A-531E-2BAC-22C9-6358271843C0}"/>
              </a:ext>
            </a:extLst>
          </p:cNvPr>
          <p:cNvSpPr txBox="1"/>
          <p:nvPr/>
        </p:nvSpPr>
        <p:spPr>
          <a:xfrm>
            <a:off x="7772400" y="651949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Hourly and long distance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F9F9C-79D5-B86F-71A6-0ECE32DE8ABF}"/>
              </a:ext>
            </a:extLst>
          </p:cNvPr>
          <p:cNvSpPr txBox="1"/>
          <p:nvPr/>
        </p:nvSpPr>
        <p:spPr>
          <a:xfrm>
            <a:off x="1280160" y="5935133"/>
            <a:ext cx="311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 Rental Dataset</a:t>
            </a: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56CC3D-8018-4240-D037-E63341800F68}"/>
              </a:ext>
            </a:extLst>
          </p:cNvPr>
          <p:cNvSpPr txBox="1"/>
          <p:nvPr/>
        </p:nvSpPr>
        <p:spPr>
          <a:xfrm>
            <a:off x="67734" y="77801"/>
            <a:ext cx="358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of missing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Deletion: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E8CE9-E1B6-1A9D-B7A0-10E6B65F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" y="666634"/>
            <a:ext cx="3668951" cy="2808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55A3A-22D6-43FF-5FC8-A221A659FBF5}"/>
              </a:ext>
            </a:extLst>
          </p:cNvPr>
          <p:cNvSpPr txBox="1"/>
          <p:nvPr/>
        </p:nvSpPr>
        <p:spPr>
          <a:xfrm>
            <a:off x="101600" y="3417669"/>
            <a:ext cx="255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transformation: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A254F-F25C-4BD5-7397-24A0D0954937}"/>
              </a:ext>
            </a:extLst>
          </p:cNvPr>
          <p:cNvSpPr txBox="1"/>
          <p:nvPr/>
        </p:nvSpPr>
        <p:spPr>
          <a:xfrm>
            <a:off x="101600" y="3787001"/>
            <a:ext cx="2751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Calculation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EE737D-CA48-ED07-321F-EE61DD11169E}"/>
              </a:ext>
            </a:extLst>
          </p:cNvPr>
          <p:cNvSpPr txBox="1"/>
          <p:nvPr/>
        </p:nvSpPr>
        <p:spPr>
          <a:xfrm>
            <a:off x="67734" y="4156333"/>
            <a:ext cx="4190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 and Time Transformation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A34B6-0B81-F17A-4097-409B4529F16E}"/>
              </a:ext>
            </a:extLst>
          </p:cNvPr>
          <p:cNvSpPr txBox="1"/>
          <p:nvPr/>
        </p:nvSpPr>
        <p:spPr>
          <a:xfrm>
            <a:off x="131233" y="4525665"/>
            <a:ext cx="511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online_booking</a:t>
            </a:r>
            <a:r>
              <a:rPr lang="en-US" dirty="0"/>
              <a:t> and </a:t>
            </a:r>
            <a:r>
              <a:rPr lang="en-US" dirty="0" err="1"/>
              <a:t>mobile_site_booking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3769BB-CDA3-6921-83DB-875AF436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5124674"/>
            <a:ext cx="5317067" cy="13558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D9F8D1-81FB-7F17-2297-11BD2B614021}"/>
              </a:ext>
            </a:extLst>
          </p:cNvPr>
          <p:cNvSpPr txBox="1"/>
          <p:nvPr/>
        </p:nvSpPr>
        <p:spPr>
          <a:xfrm>
            <a:off x="6096000" y="26652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Predictor analysis and relevancy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F5CE2-1757-950B-CC56-B95FDC8EFFD0}"/>
              </a:ext>
            </a:extLst>
          </p:cNvPr>
          <p:cNvSpPr txBox="1"/>
          <p:nvPr/>
        </p:nvSpPr>
        <p:spPr>
          <a:xfrm>
            <a:off x="6096000" y="1004528"/>
            <a:ext cx="439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:</a:t>
            </a:r>
          </a:p>
          <a:p>
            <a:r>
              <a:rPr lang="fr-FR" dirty="0"/>
              <a:t>Car </a:t>
            </a:r>
            <a:r>
              <a:rPr lang="fr-FR" dirty="0" err="1"/>
              <a:t>cancellaton</a:t>
            </a:r>
            <a:r>
              <a:rPr lang="fr-FR" dirty="0"/>
              <a:t> vs distance _</a:t>
            </a:r>
            <a:r>
              <a:rPr lang="fr-FR" dirty="0" err="1"/>
              <a:t>travelled</a:t>
            </a:r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4C22F6-4B24-5D94-5BF3-591B70988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4199"/>
            <a:ext cx="5037156" cy="13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9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61F3F-6121-E7F7-4F26-B7A2B5E857E0}"/>
              </a:ext>
            </a:extLst>
          </p:cNvPr>
          <p:cNvSpPr txBox="1"/>
          <p:nvPr/>
        </p:nvSpPr>
        <p:spPr>
          <a:xfrm>
            <a:off x="0" y="17253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Predictor analysis and relevancy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5A1A8-E4E7-3657-3004-55BD1A6D1BD1}"/>
              </a:ext>
            </a:extLst>
          </p:cNvPr>
          <p:cNvSpPr txBox="1"/>
          <p:nvPr/>
        </p:nvSpPr>
        <p:spPr>
          <a:xfrm>
            <a:off x="-33866" y="572645"/>
            <a:ext cx="61298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Categorical attributes:</a:t>
            </a:r>
          </a:p>
          <a:p>
            <a:r>
              <a:rPr lang="en-US" b="1" dirty="0" err="1"/>
              <a:t>User_id</a:t>
            </a:r>
            <a:r>
              <a:rPr lang="en-US" b="1" dirty="0"/>
              <a:t> vs car cancellation: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'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user_id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' variable exhibits high cardinality, with 5,841 users having only a single ride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F5D877-350D-F0D1-9D4F-0D7F28CB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-1936"/>
            <a:ext cx="5266267" cy="303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0C4D89-E980-DC20-823F-FF77E52A6A4E}"/>
              </a:ext>
            </a:extLst>
          </p:cNvPr>
          <p:cNvSpPr txBox="1"/>
          <p:nvPr/>
        </p:nvSpPr>
        <p:spPr>
          <a:xfrm>
            <a:off x="8466" y="1845734"/>
            <a:ext cx="61298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From_area_id</a:t>
            </a:r>
            <a:r>
              <a:rPr lang="en-US" b="1" dirty="0"/>
              <a:t>, </a:t>
            </a:r>
            <a:r>
              <a:rPr lang="en-US" b="1" dirty="0" err="1"/>
              <a:t>to_area_id</a:t>
            </a:r>
            <a:r>
              <a:rPr lang="en-US" b="1" dirty="0"/>
              <a:t> vs </a:t>
            </a:r>
            <a:r>
              <a:rPr lang="en-US" b="1" dirty="0" err="1"/>
              <a:t>car_cancellation</a:t>
            </a:r>
            <a:r>
              <a:rPr lang="en-US" b="1" dirty="0"/>
              <a:t>:</a:t>
            </a:r>
          </a:p>
          <a:p>
            <a:r>
              <a:rPr lang="en-US" dirty="0"/>
              <a:t>The high cardinality of </a:t>
            </a:r>
            <a:r>
              <a:rPr lang="en-US" dirty="0" err="1"/>
              <a:t>from_area_id</a:t>
            </a:r>
            <a:r>
              <a:rPr lang="en-US" dirty="0"/>
              <a:t> and </a:t>
            </a:r>
            <a:r>
              <a:rPr lang="en-US" dirty="0" err="1"/>
              <a:t>to_area_id</a:t>
            </a:r>
            <a:r>
              <a:rPr lang="en-US" dirty="0"/>
              <a:t> is a significant concern for including them in the dataset. With 523 unique </a:t>
            </a:r>
            <a:r>
              <a:rPr lang="en-US" dirty="0" err="1"/>
              <a:t>from_area_id</a:t>
            </a:r>
            <a:r>
              <a:rPr lang="en-US" dirty="0"/>
              <a:t> values and 480 unique </a:t>
            </a:r>
            <a:r>
              <a:rPr lang="en-US" dirty="0" err="1"/>
              <a:t>to_area_id</a:t>
            </a:r>
            <a:r>
              <a:rPr lang="en-US" dirty="0"/>
              <a:t>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4E313E-E980-D5C8-001F-4FB3F76F8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8" y="3325463"/>
            <a:ext cx="2645893" cy="2643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7098F4-58A5-E493-B3EB-4B630F901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693" y="3316998"/>
            <a:ext cx="2563238" cy="26435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5B5609-7E70-581D-28BC-31A54C5B5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463" y="3316998"/>
            <a:ext cx="2402404" cy="26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265</TotalTime>
  <Words>681</Words>
  <Application>Microsoft Office PowerPoint</Application>
  <PresentationFormat>Widescreen</PresentationFormat>
  <Paragraphs>73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Bahnschrift</vt:lpstr>
      <vt:lpstr>Calibri</vt:lpstr>
      <vt:lpstr>Times New Roman</vt:lpstr>
      <vt:lpstr>Wingdings</vt:lpstr>
      <vt:lpstr>Educational subjects 16x9</vt:lpstr>
      <vt:lpstr>San Francisco Auto Rental (SAR)</vt:lpstr>
      <vt:lpstr> INTRODUCTION </vt:lpstr>
      <vt:lpstr>BUSINESS PROBLEM AND GOALS</vt:lpstr>
      <vt:lpstr>ANALYTICAL GOAL AND APPROACH</vt:lpstr>
      <vt:lpstr>DATA EXPLORATION AND PREPROCESSING</vt:lpstr>
      <vt:lpstr>PowerPoint Presentation</vt:lpstr>
      <vt:lpstr>Missing values:</vt:lpstr>
      <vt:lpstr>PowerPoint Presentation</vt:lpstr>
      <vt:lpstr>PowerPoint Presentation</vt:lpstr>
      <vt:lpstr>PowerPoint Presentation</vt:lpstr>
      <vt:lpstr>Model selection : Logistic Regression, Decision Tree, and Random Forest  </vt:lpstr>
      <vt:lpstr>PowerPoint Presentation</vt:lpstr>
      <vt:lpstr>Model evaluation</vt:lpstr>
      <vt:lpstr>Observations and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jayanth chowdary</dc:creator>
  <cp:lastModifiedBy>hemanthchowdary0766@gmail.com</cp:lastModifiedBy>
  <cp:revision>3</cp:revision>
  <dcterms:created xsi:type="dcterms:W3CDTF">2025-02-12T17:52:54Z</dcterms:created>
  <dcterms:modified xsi:type="dcterms:W3CDTF">2025-02-12T22:29:59Z</dcterms:modified>
</cp:coreProperties>
</file>